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4" r:id="rId12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DA10EFF5-AF57-4A3E-AC22-A2466722C6FB}" type="datetimeFigureOut">
              <a:rPr lang="es-CL" smtClean="0"/>
              <a:t>30-08-2015</a:t>
            </a:fld>
            <a:endParaRPr lang="es-CL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3B864D1-A817-41C7-BC43-15F6C57A453F}" type="slidenum">
              <a:rPr lang="es-CL" smtClean="0"/>
              <a:t>‹Nº›</a:t>
            </a:fld>
            <a:endParaRPr lang="es-CL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0EFF5-AF57-4A3E-AC22-A2466722C6FB}" type="datetimeFigureOut">
              <a:rPr lang="es-CL" smtClean="0"/>
              <a:t>30-08-2015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864D1-A817-41C7-BC43-15F6C57A453F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0EFF5-AF57-4A3E-AC22-A2466722C6FB}" type="datetimeFigureOut">
              <a:rPr lang="es-CL" smtClean="0"/>
              <a:t>30-08-2015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864D1-A817-41C7-BC43-15F6C57A453F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0EFF5-AF57-4A3E-AC22-A2466722C6FB}" type="datetimeFigureOut">
              <a:rPr lang="es-CL" smtClean="0"/>
              <a:t>30-08-2015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864D1-A817-41C7-BC43-15F6C57A453F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0EFF5-AF57-4A3E-AC22-A2466722C6FB}" type="datetimeFigureOut">
              <a:rPr lang="es-CL" smtClean="0"/>
              <a:t>30-08-2015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864D1-A817-41C7-BC43-15F6C57A453F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0EFF5-AF57-4A3E-AC22-A2466722C6FB}" type="datetimeFigureOut">
              <a:rPr lang="es-CL" smtClean="0"/>
              <a:t>30-08-2015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864D1-A817-41C7-BC43-15F6C57A453F}" type="slidenum">
              <a:rPr lang="es-CL" smtClean="0"/>
              <a:t>‹Nº›</a:t>
            </a:fld>
            <a:endParaRPr lang="es-C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0EFF5-AF57-4A3E-AC22-A2466722C6FB}" type="datetimeFigureOut">
              <a:rPr lang="es-CL" smtClean="0"/>
              <a:t>30-08-2015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864D1-A817-41C7-BC43-15F6C57A453F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0EFF5-AF57-4A3E-AC22-A2466722C6FB}" type="datetimeFigureOut">
              <a:rPr lang="es-CL" smtClean="0"/>
              <a:t>30-08-2015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864D1-A817-41C7-BC43-15F6C57A453F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0EFF5-AF57-4A3E-AC22-A2466722C6FB}" type="datetimeFigureOut">
              <a:rPr lang="es-CL" smtClean="0"/>
              <a:t>30-08-2015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864D1-A817-41C7-BC43-15F6C57A453F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0EFF5-AF57-4A3E-AC22-A2466722C6FB}" type="datetimeFigureOut">
              <a:rPr lang="es-CL" smtClean="0"/>
              <a:t>30-08-2015</a:t>
            </a:fld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864D1-A817-41C7-BC43-15F6C57A453F}" type="slidenum">
              <a:rPr lang="es-CL" smtClean="0"/>
              <a:t>‹Nº›</a:t>
            </a:fld>
            <a:endParaRPr lang="es-CL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C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0EFF5-AF57-4A3E-AC22-A2466722C6FB}" type="datetimeFigureOut">
              <a:rPr lang="es-CL" smtClean="0"/>
              <a:t>30-08-2015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864D1-A817-41C7-BC43-15F6C57A453F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DA10EFF5-AF57-4A3E-AC22-A2466722C6FB}" type="datetimeFigureOut">
              <a:rPr lang="es-CL" smtClean="0"/>
              <a:t>30-08-2015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13B864D1-A817-41C7-BC43-15F6C57A453F}" type="slidenum">
              <a:rPr lang="es-CL" smtClean="0"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l/url?sa=i&amp;rct=j&amp;q=mantencion%20de%20caminos%20mineros&amp;source=images&amp;cd=&amp;cad=rja&amp;docid=FZ52MpGRisV5-M&amp;tbnid=07ZmHdPHXMo7pM:&amp;ved=0CAUQjRw&amp;url=http://www.cerrejon.com/site/english/press-room/multimedia-gallery/at-the-operation.aspx&amp;ei=K9EeUuacH43S8wSUnYCIAg&amp;psig=AFQjCNFRvZ7GT1Wme4oER1KZ9vEoepwf8w&amp;ust=1377837717187050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572001" y="2708476"/>
            <a:ext cx="3672408" cy="1702160"/>
          </a:xfrm>
        </p:spPr>
        <p:txBody>
          <a:bodyPr>
            <a:noAutofit/>
          </a:bodyPr>
          <a:lstStyle/>
          <a:p>
            <a:pPr algn="ctr"/>
            <a:r>
              <a:rPr lang="es-CL" sz="4000" b="1" dirty="0" smtClean="0"/>
              <a:t>PROCESO PRODUCTIVO</a:t>
            </a:r>
            <a:endParaRPr lang="es-CL" sz="4000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s-CL" sz="3200" b="1" dirty="0" smtClean="0"/>
              <a:t>MINA A RAJO ABIERTO</a:t>
            </a:r>
            <a:endParaRPr lang="es-CL" sz="3200" b="1" dirty="0"/>
          </a:p>
        </p:txBody>
      </p:sp>
    </p:spTree>
    <p:extLst>
      <p:ext uri="{BB962C8B-B14F-4D97-AF65-F5344CB8AC3E}">
        <p14:creationId xmlns:p14="http://schemas.microsoft.com/office/powerpoint/2010/main" val="15801084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CL" b="1" dirty="0" smtClean="0"/>
              <a:t>CARACTERISTICAS DEL MATERIAL TRONADO</a:t>
            </a:r>
            <a:endParaRPr lang="es-CL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55576" y="2323652"/>
            <a:ext cx="7416824" cy="3769644"/>
          </a:xfrm>
        </p:spPr>
        <p:txBody>
          <a:bodyPr>
            <a:normAutofit fontScale="92500" lnSpcReduction="10000"/>
          </a:bodyPr>
          <a:lstStyle/>
          <a:p>
            <a:pPr marL="525780" indent="-457200" algn="just">
              <a:buFont typeface="+mj-lt"/>
              <a:buAutoNum type="arabicPeriod" startAt="6"/>
            </a:pPr>
            <a:r>
              <a:rPr lang="es-CL" b="1" dirty="0" smtClean="0"/>
              <a:t>Costos: </a:t>
            </a:r>
            <a:r>
              <a:rPr lang="es-CL" dirty="0" smtClean="0"/>
              <a:t>Los costos son los controladores del proceso, ya que son los mejores indicadores de su estado.</a:t>
            </a:r>
          </a:p>
          <a:p>
            <a:pPr marL="525780" indent="-457200" algn="just">
              <a:buFont typeface="+mj-lt"/>
              <a:buAutoNum type="arabicPeriod" startAt="6"/>
            </a:pPr>
            <a:endParaRPr lang="es-CL" dirty="0" smtClean="0"/>
          </a:p>
          <a:p>
            <a:pPr marL="525780" indent="-457200" algn="just">
              <a:buFont typeface="+mj-lt"/>
              <a:buAutoNum type="arabicPeriod" startAt="6"/>
            </a:pPr>
            <a:r>
              <a:rPr lang="es-CL" b="1" dirty="0" smtClean="0"/>
              <a:t>Calidad del recurso humano: </a:t>
            </a:r>
            <a:r>
              <a:rPr lang="es-CL" dirty="0" smtClean="0"/>
              <a:t>Cuando el personal esta bien entrenado, capacitado, motivado y comprometido con la operación, mejorara el rendimiento del proceso y permitirá obtener información para el mejoramiento continuo de las operaciones y el personal ligado a ellas.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5248662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836712"/>
            <a:ext cx="702474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s-CL" b="1" dirty="0" smtClean="0"/>
              <a:t>CARACTERISTICAS DEL MATERIAL TRONADO</a:t>
            </a:r>
            <a:endParaRPr lang="es-CL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492" y="2323652"/>
            <a:ext cx="7128908" cy="3508977"/>
          </a:xfrm>
        </p:spPr>
        <p:txBody>
          <a:bodyPr>
            <a:normAutofit fontScale="92500" lnSpcReduction="20000"/>
          </a:bodyPr>
          <a:lstStyle/>
          <a:p>
            <a:pPr marL="525780" indent="-457200" algn="just">
              <a:buFont typeface="+mj-lt"/>
              <a:buAutoNum type="arabicPeriod" startAt="8"/>
            </a:pPr>
            <a:r>
              <a:rPr lang="es-CL" b="1" dirty="0" smtClean="0"/>
              <a:t>Seguridad, Salud y Medio Ambiente:  </a:t>
            </a:r>
            <a:r>
              <a:rPr lang="es-CL" dirty="0" smtClean="0"/>
              <a:t>Una operación segura genera bienestar global en el personal de la mina, mejorando el rendimiento operacional en el corto, mediano y largo plazo.</a:t>
            </a:r>
          </a:p>
          <a:p>
            <a:pPr marL="525780" indent="-457200" algn="just">
              <a:buFont typeface="+mj-lt"/>
              <a:buAutoNum type="arabicPeriod" startAt="8"/>
            </a:pPr>
            <a:endParaRPr lang="es-CL" dirty="0"/>
          </a:p>
          <a:p>
            <a:pPr marL="525780" indent="-457200" algn="just">
              <a:buFont typeface="+mj-lt"/>
              <a:buAutoNum type="arabicPeriod" startAt="8"/>
            </a:pPr>
            <a:r>
              <a:rPr lang="es-CL" b="1" dirty="0" smtClean="0"/>
              <a:t>Operaciones y Funcionamiento Global: </a:t>
            </a:r>
            <a:r>
              <a:rPr lang="es-CL" dirty="0" smtClean="0"/>
              <a:t>Permitirá dar la pauta a las operaciones particulares, con el fin de definir estrategias. Permitirá hacer una mejora global en la operación.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47183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b="1" dirty="0" smtClean="0"/>
              <a:t>PROCESO PRODUCTIVO</a:t>
            </a:r>
            <a:endParaRPr lang="es-CL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 algn="just">
              <a:buNone/>
            </a:pPr>
            <a:r>
              <a:rPr lang="es-CL" dirty="0" smtClean="0"/>
              <a:t>El proceso productivo es la actividad o conjunto de actividades sobre las cuales interactúan diversos factores que permiten obtener resultados.</a:t>
            </a:r>
          </a:p>
          <a:p>
            <a:pPr marL="68580" indent="0" algn="just">
              <a:buNone/>
            </a:pPr>
            <a:endParaRPr lang="es-CL" dirty="0"/>
          </a:p>
        </p:txBody>
      </p:sp>
      <p:sp>
        <p:nvSpPr>
          <p:cNvPr id="4" name="3 CuadroTexto"/>
          <p:cNvSpPr txBox="1"/>
          <p:nvPr/>
        </p:nvSpPr>
        <p:spPr>
          <a:xfrm>
            <a:off x="1331640" y="4233282"/>
            <a:ext cx="1656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b="1" dirty="0" smtClean="0"/>
              <a:t>Procesos Productivos</a:t>
            </a:r>
            <a:endParaRPr lang="es-CL" sz="2000" b="1" dirty="0"/>
          </a:p>
        </p:txBody>
      </p:sp>
      <p:sp>
        <p:nvSpPr>
          <p:cNvPr id="5" name="4 Flecha derecha"/>
          <p:cNvSpPr/>
          <p:nvPr/>
        </p:nvSpPr>
        <p:spPr>
          <a:xfrm>
            <a:off x="2991094" y="4548172"/>
            <a:ext cx="1584176" cy="2099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" name="5 CuadroTexto"/>
          <p:cNvSpPr txBox="1"/>
          <p:nvPr/>
        </p:nvSpPr>
        <p:spPr>
          <a:xfrm>
            <a:off x="4932040" y="4191471"/>
            <a:ext cx="22322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/>
              <a:t>Operaciones mineras que arrojen resultados.</a:t>
            </a:r>
            <a:endParaRPr lang="es-CL" b="1" dirty="0"/>
          </a:p>
        </p:txBody>
      </p:sp>
      <p:sp>
        <p:nvSpPr>
          <p:cNvPr id="7" name="6 Flecha abajo"/>
          <p:cNvSpPr/>
          <p:nvPr/>
        </p:nvSpPr>
        <p:spPr>
          <a:xfrm>
            <a:off x="5364088" y="5132804"/>
            <a:ext cx="216024" cy="4442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" name="7 CuadroTexto"/>
          <p:cNvSpPr txBox="1"/>
          <p:nvPr/>
        </p:nvSpPr>
        <p:spPr>
          <a:xfrm>
            <a:off x="4788024" y="5661248"/>
            <a:ext cx="12601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Producto físico</a:t>
            </a:r>
            <a:endParaRPr lang="es-CL" dirty="0"/>
          </a:p>
        </p:txBody>
      </p:sp>
      <p:sp>
        <p:nvSpPr>
          <p:cNvPr id="9" name="8 Flecha abajo"/>
          <p:cNvSpPr/>
          <p:nvPr/>
        </p:nvSpPr>
        <p:spPr>
          <a:xfrm>
            <a:off x="6516216" y="5144998"/>
            <a:ext cx="216024" cy="4442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" name="9 CuadroTexto"/>
          <p:cNvSpPr txBox="1"/>
          <p:nvPr/>
        </p:nvSpPr>
        <p:spPr>
          <a:xfrm>
            <a:off x="6084168" y="5661248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Información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532485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836712"/>
            <a:ext cx="7024744" cy="1143000"/>
          </a:xfrm>
        </p:spPr>
        <p:txBody>
          <a:bodyPr/>
          <a:lstStyle/>
          <a:p>
            <a:pPr algn="ctr"/>
            <a:r>
              <a:rPr lang="es-CL" b="1" dirty="0" smtClean="0"/>
              <a:t>PROCESO PRODUCTIVO</a:t>
            </a:r>
            <a:endParaRPr lang="es-CL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43808" y="2564904"/>
            <a:ext cx="3312368" cy="601292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es-CL" sz="3200" b="1" dirty="0" smtClean="0"/>
              <a:t>Objetivo</a:t>
            </a:r>
            <a:endParaRPr lang="es-CL" sz="3200" b="1" dirty="0"/>
          </a:p>
        </p:txBody>
      </p:sp>
      <p:sp>
        <p:nvSpPr>
          <p:cNvPr id="4" name="3 CuadroTexto"/>
          <p:cNvSpPr txBox="1"/>
          <p:nvPr/>
        </p:nvSpPr>
        <p:spPr>
          <a:xfrm>
            <a:off x="2411760" y="3587532"/>
            <a:ext cx="61926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2400" dirty="0" smtClean="0"/>
              <a:t>Obtener un producto en cantidad y calidad definidas </a:t>
            </a:r>
            <a:r>
              <a:rPr lang="es-CL" sz="2400" dirty="0" smtClean="0"/>
              <a:t>previamente, según </a:t>
            </a:r>
            <a:r>
              <a:rPr lang="es-CL" sz="2400" dirty="0" smtClean="0"/>
              <a:t>estudios geológicos, mineros, metalúrgicos y de mercado.</a:t>
            </a:r>
            <a:endParaRPr lang="es-CL" sz="2400" dirty="0"/>
          </a:p>
        </p:txBody>
      </p:sp>
      <p:sp>
        <p:nvSpPr>
          <p:cNvPr id="6" name="5 Flecha curvada hacia la derecha"/>
          <p:cNvSpPr/>
          <p:nvPr/>
        </p:nvSpPr>
        <p:spPr>
          <a:xfrm>
            <a:off x="683568" y="2708920"/>
            <a:ext cx="1656184" cy="151216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666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764704"/>
            <a:ext cx="7024744" cy="1143000"/>
          </a:xfrm>
        </p:spPr>
        <p:txBody>
          <a:bodyPr/>
          <a:lstStyle/>
          <a:p>
            <a:pPr algn="ctr"/>
            <a:r>
              <a:rPr lang="es-CL" b="1" dirty="0" smtClean="0"/>
              <a:t>PROCESO PRODUCTIVO</a:t>
            </a:r>
            <a:endParaRPr lang="es-CL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83568" y="2323652"/>
            <a:ext cx="7632848" cy="3913660"/>
          </a:xfrm>
        </p:spPr>
        <p:txBody>
          <a:bodyPr/>
          <a:lstStyle/>
          <a:p>
            <a:pPr marL="68580" indent="0" algn="just">
              <a:buNone/>
            </a:pPr>
            <a:r>
              <a:rPr lang="es-CL" b="1" dirty="0" smtClean="0"/>
              <a:t>Se debe garantizar</a:t>
            </a:r>
            <a:r>
              <a:rPr lang="es-CL" dirty="0" smtClean="0"/>
              <a:t>:</a:t>
            </a:r>
          </a:p>
          <a:p>
            <a:pPr algn="just"/>
            <a:r>
              <a:rPr lang="es-CL" dirty="0" smtClean="0"/>
              <a:t>Un ambiente </a:t>
            </a:r>
            <a:r>
              <a:rPr lang="es-CL" dirty="0" smtClean="0"/>
              <a:t>de </a:t>
            </a:r>
            <a:r>
              <a:rPr lang="es-CL" dirty="0" smtClean="0"/>
              <a:t>trabajo apto que garantice lograr los mejores </a:t>
            </a:r>
            <a:r>
              <a:rPr lang="es-CL" dirty="0" smtClean="0"/>
              <a:t>rendimientos de los equipos involucrados.</a:t>
            </a:r>
          </a:p>
          <a:p>
            <a:pPr marL="1307592" lvl="3" indent="-457200" algn="just">
              <a:buFont typeface="+mj-lt"/>
              <a:buAutoNum type="arabicPeriod"/>
            </a:pPr>
            <a:r>
              <a:rPr lang="es-CL" sz="2200" dirty="0" smtClean="0"/>
              <a:t>Material</a:t>
            </a:r>
            <a:r>
              <a:rPr lang="es-CL" sz="2200" dirty="0" smtClean="0"/>
              <a:t>, equipos, disponibilidad, insumos, etc.)</a:t>
            </a:r>
          </a:p>
          <a:p>
            <a:pPr marL="1307592" lvl="3" indent="-457200" algn="just">
              <a:buFont typeface="+mj-lt"/>
              <a:buAutoNum type="arabicPeriod"/>
            </a:pPr>
            <a:r>
              <a:rPr lang="es-CL" sz="2200" dirty="0" smtClean="0"/>
              <a:t>Parte Humana (operadores, mantenedores, jefes de turno, etc.)</a:t>
            </a:r>
          </a:p>
          <a:p>
            <a:pPr marL="1307592" lvl="3" indent="-457200" algn="just">
              <a:buFont typeface="+mj-lt"/>
              <a:buAutoNum type="arabicPeriod"/>
            </a:pPr>
            <a:r>
              <a:rPr lang="es-CL" sz="2200" dirty="0" smtClean="0"/>
              <a:t>Ambiental</a:t>
            </a:r>
            <a:endParaRPr lang="es-CL" sz="2200" dirty="0"/>
          </a:p>
        </p:txBody>
      </p:sp>
    </p:spTree>
    <p:extLst>
      <p:ext uri="{BB962C8B-B14F-4D97-AF65-F5344CB8AC3E}">
        <p14:creationId xmlns:p14="http://schemas.microsoft.com/office/powerpoint/2010/main" val="237768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CL" b="1" dirty="0" smtClean="0"/>
              <a:t>CARACTERISTICAS GEOMECANICAS DE LA ROCA</a:t>
            </a:r>
            <a:endParaRPr lang="es-CL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492" y="2323652"/>
            <a:ext cx="6984892" cy="3508977"/>
          </a:xfrm>
        </p:spPr>
        <p:txBody>
          <a:bodyPr/>
          <a:lstStyle/>
          <a:p>
            <a:pPr marL="68580" indent="0" algn="just">
              <a:buNone/>
            </a:pPr>
            <a:r>
              <a:rPr lang="es-CL" dirty="0" smtClean="0"/>
              <a:t>Las características que tengan las rocas involucradas en la explotación será una información de entrada en cada proceso relacionado con la extracción, ya que condicionara:</a:t>
            </a:r>
          </a:p>
          <a:p>
            <a:pPr lvl="1" algn="just"/>
            <a:r>
              <a:rPr lang="es-CL" b="1" dirty="0" smtClean="0"/>
              <a:t>Dimensiones</a:t>
            </a:r>
          </a:p>
          <a:p>
            <a:pPr lvl="1" algn="just"/>
            <a:r>
              <a:rPr lang="es-CL" b="1" dirty="0" smtClean="0"/>
              <a:t>Ángulos de talud de la mina</a:t>
            </a:r>
          </a:p>
          <a:p>
            <a:pPr lvl="1" algn="just"/>
            <a:r>
              <a:rPr lang="es-CL" b="1" dirty="0" smtClean="0"/>
              <a:t>Secuencia de explotación</a:t>
            </a:r>
          </a:p>
          <a:p>
            <a:pPr marL="68580" indent="0" algn="just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467934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CL" b="1" dirty="0" smtClean="0"/>
              <a:t>CARACTERISTICAS DEL MATERIAL REMOVIDO</a:t>
            </a:r>
            <a:endParaRPr lang="es-CL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27584" y="2636912"/>
            <a:ext cx="7056784" cy="3384376"/>
          </a:xfrm>
        </p:spPr>
        <p:txBody>
          <a:bodyPr>
            <a:normAutofit fontScale="92500" lnSpcReduction="20000"/>
          </a:bodyPr>
          <a:lstStyle/>
          <a:p>
            <a:pPr marL="68580" indent="0" algn="just">
              <a:buNone/>
            </a:pPr>
            <a:r>
              <a:rPr lang="es-CL" dirty="0" smtClean="0"/>
              <a:t>La dureza y abrasividad de la roca influirán en el rendimiento y costos de todos y cada uno de los procesos productivos.</a:t>
            </a:r>
          </a:p>
          <a:p>
            <a:pPr marL="68580" indent="0" algn="just">
              <a:buNone/>
            </a:pPr>
            <a:endParaRPr lang="es-CL" dirty="0" smtClean="0"/>
          </a:p>
          <a:p>
            <a:pPr marL="525780" indent="-457200" algn="just">
              <a:buFont typeface="+mj-lt"/>
              <a:buAutoNum type="arabicPeriod"/>
            </a:pPr>
            <a:r>
              <a:rPr lang="es-CL" b="1" dirty="0" smtClean="0"/>
              <a:t>Planificación: </a:t>
            </a:r>
            <a:r>
              <a:rPr lang="es-CL" dirty="0" smtClean="0"/>
              <a:t>La correcta planificación de la producción permitirá que el rendimiento de los equipos sea el adecuado.</a:t>
            </a:r>
          </a:p>
          <a:p>
            <a:pPr marL="68580" indent="0" algn="just">
              <a:buNone/>
            </a:pPr>
            <a:endParaRPr lang="es-CL" dirty="0"/>
          </a:p>
          <a:p>
            <a:pPr marL="68580" indent="0" algn="just">
              <a:buNone/>
            </a:pPr>
            <a:r>
              <a:rPr lang="es-CL" dirty="0" smtClean="0"/>
              <a:t>La planificación siempre debe apuntar a los          objetivos estratégicos del negocio y no a las tácticas de corto plazo.</a:t>
            </a:r>
          </a:p>
        </p:txBody>
      </p:sp>
    </p:spTree>
    <p:extLst>
      <p:ext uri="{BB962C8B-B14F-4D97-AF65-F5344CB8AC3E}">
        <p14:creationId xmlns:p14="http://schemas.microsoft.com/office/powerpoint/2010/main" val="1402698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764704"/>
            <a:ext cx="702474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s-CL" b="1" dirty="0" smtClean="0"/>
              <a:t>CARACTERISTICAS DEL MATERIAL REMOVIDO</a:t>
            </a:r>
            <a:endParaRPr lang="es-CL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27584" y="2348880"/>
            <a:ext cx="7272808" cy="3456384"/>
          </a:xfrm>
        </p:spPr>
        <p:txBody>
          <a:bodyPr>
            <a:normAutofit/>
          </a:bodyPr>
          <a:lstStyle/>
          <a:p>
            <a:pPr marL="525780" indent="-457200" algn="just">
              <a:buFont typeface="+mj-lt"/>
              <a:buAutoNum type="arabicPeriod" startAt="2"/>
            </a:pPr>
            <a:r>
              <a:rPr lang="es-CL" sz="2000" b="1" dirty="0" smtClean="0"/>
              <a:t>Mantención</a:t>
            </a:r>
            <a:r>
              <a:rPr lang="es-CL" sz="2000" dirty="0" smtClean="0"/>
              <a:t>:  La mantención juega un papel fundamental en cualquier operación que involucre equipos, ya que la disponibilidad física de ellos influye directamente en el rendimiento.</a:t>
            </a:r>
          </a:p>
          <a:p>
            <a:pPr marL="68580" indent="0" algn="just">
              <a:buNone/>
            </a:pPr>
            <a:endParaRPr lang="es-CL" sz="2000" dirty="0" smtClean="0"/>
          </a:p>
          <a:p>
            <a:pPr marL="68580" indent="0" algn="just">
              <a:buNone/>
            </a:pPr>
            <a:r>
              <a:rPr lang="es-CL" sz="2000" dirty="0" smtClean="0"/>
              <a:t>La disponibilidad de repuestos y asistencia técnica permitirá mejorar los índices </a:t>
            </a:r>
          </a:p>
          <a:p>
            <a:pPr marL="68580" indent="0" algn="just">
              <a:buNone/>
            </a:pPr>
            <a:r>
              <a:rPr lang="es-CL" sz="2000" dirty="0" smtClean="0"/>
              <a:t>operacionales y con ello la</a:t>
            </a:r>
          </a:p>
          <a:p>
            <a:pPr marL="68580" indent="0" algn="just">
              <a:buNone/>
            </a:pPr>
            <a:r>
              <a:rPr lang="es-CL" sz="2000" dirty="0" smtClean="0"/>
              <a:t>operación misma.</a:t>
            </a:r>
          </a:p>
        </p:txBody>
      </p:sp>
      <p:pic>
        <p:nvPicPr>
          <p:cNvPr id="1026" name="Picture 2" descr="http://www.aminera.com/images/Fotoswe2/AM/2009/NOV/mantemin%202009candelaria%20revista%20areaminera%20www.aminera.co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1367" y="3735034"/>
            <a:ext cx="3463081" cy="2597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89330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620688"/>
            <a:ext cx="702474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s-CL" b="1" dirty="0" smtClean="0"/>
              <a:t>CARACTERISTICAS DEL MATERIAL TRONADO</a:t>
            </a:r>
            <a:endParaRPr lang="es-CL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1916832"/>
            <a:ext cx="7776864" cy="3508977"/>
          </a:xfrm>
        </p:spPr>
        <p:txBody>
          <a:bodyPr/>
          <a:lstStyle/>
          <a:p>
            <a:pPr marL="525780" indent="-457200" algn="just">
              <a:buFont typeface="+mj-lt"/>
              <a:buAutoNum type="arabicPeriod" startAt="3"/>
            </a:pPr>
            <a:r>
              <a:rPr lang="es-CL" b="1" dirty="0" smtClean="0"/>
              <a:t>Servicios Mina</a:t>
            </a:r>
            <a:r>
              <a:rPr lang="es-CL" dirty="0" smtClean="0"/>
              <a:t>: Los equipos de servicios mina deben actuar conforme a los requerimientos de operación, esto es, que se encuentren disponibles cuando se les necesite y que no interfieran negativamente con la operación.</a:t>
            </a:r>
            <a:endParaRPr lang="es-CL" dirty="0"/>
          </a:p>
        </p:txBody>
      </p:sp>
      <p:pic>
        <p:nvPicPr>
          <p:cNvPr id="2050" name="Picture 2" descr="http://t0.gstatic.com/images?q=tbn:ANd9GcT-J_zcs67vJzaa99BdPO5_42nzOHnQXczcYzIwVf9TADdJOLHq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3933056"/>
            <a:ext cx="3424696" cy="2568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40016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CL" b="1" dirty="0" smtClean="0"/>
              <a:t>CARACTERISTICAS DEL MATERIAL TRONADO</a:t>
            </a:r>
            <a:endParaRPr lang="es-CL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55576" y="2323652"/>
            <a:ext cx="7632848" cy="3841652"/>
          </a:xfrm>
        </p:spPr>
        <p:txBody>
          <a:bodyPr>
            <a:normAutofit lnSpcReduction="10000"/>
          </a:bodyPr>
          <a:lstStyle/>
          <a:p>
            <a:pPr marL="525780" indent="-457200" algn="just">
              <a:buFont typeface="+mj-lt"/>
              <a:buAutoNum type="arabicPeriod" startAt="4"/>
            </a:pPr>
            <a:r>
              <a:rPr lang="es-CL" b="1" dirty="0" smtClean="0"/>
              <a:t>Suministros: </a:t>
            </a:r>
            <a:r>
              <a:rPr lang="es-CL" dirty="0" smtClean="0"/>
              <a:t>La disponibilidad de suministros para la operación es fundamental.</a:t>
            </a:r>
          </a:p>
          <a:p>
            <a:pPr marL="525780" indent="-457200" algn="just">
              <a:buFont typeface="+mj-lt"/>
              <a:buAutoNum type="arabicPeriod" startAt="4"/>
            </a:pPr>
            <a:endParaRPr lang="es-CL" dirty="0" smtClean="0"/>
          </a:p>
          <a:p>
            <a:pPr marL="525780" indent="-457200" algn="just">
              <a:buFont typeface="+mj-lt"/>
              <a:buAutoNum type="arabicPeriod" startAt="4"/>
            </a:pPr>
            <a:r>
              <a:rPr lang="es-CL" b="1" dirty="0" smtClean="0"/>
              <a:t>Tecnología, Equipos y Respaldo: </a:t>
            </a:r>
            <a:r>
              <a:rPr lang="es-CL" dirty="0" smtClean="0"/>
              <a:t>La tecnología provee constantemente de nuevos adelantos que podrían mejorar los rendimientos de los equipos, por lo que es importante que los procesos cuenten con la flexibilidad tecnológica necesaria para conocerlos y aplicarlos.</a:t>
            </a:r>
            <a:endParaRPr lang="es-CL" dirty="0"/>
          </a:p>
          <a:p>
            <a:pPr marL="525780" indent="-457200" algn="just">
              <a:buFont typeface="+mj-lt"/>
              <a:buAutoNum type="arabicPeriod" startAt="4"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6249690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126</TotalTime>
  <Words>502</Words>
  <Application>Microsoft Office PowerPoint</Application>
  <PresentationFormat>Presentación en pantalla (4:3)</PresentationFormat>
  <Paragraphs>48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Austin</vt:lpstr>
      <vt:lpstr>PROCESO PRODUCTIVO</vt:lpstr>
      <vt:lpstr>PROCESO PRODUCTIVO</vt:lpstr>
      <vt:lpstr>PROCESO PRODUCTIVO</vt:lpstr>
      <vt:lpstr>PROCESO PRODUCTIVO</vt:lpstr>
      <vt:lpstr>CARACTERISTICAS GEOMECANICAS DE LA ROCA</vt:lpstr>
      <vt:lpstr>CARACTERISTICAS DEL MATERIAL REMOVIDO</vt:lpstr>
      <vt:lpstr>CARACTERISTICAS DEL MATERIAL REMOVIDO</vt:lpstr>
      <vt:lpstr>CARACTERISTICAS DEL MATERIAL TRONADO</vt:lpstr>
      <vt:lpstr>CARACTERISTICAS DEL MATERIAL TRONADO</vt:lpstr>
      <vt:lpstr>CARACTERISTICAS DEL MATERIAL TRONADO</vt:lpstr>
      <vt:lpstr>CARACTERISTICAS DEL MATERIAL TRONADO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PROCESO PRODUCTIVO</dc:title>
  <dc:creator>Ximena Vargas</dc:creator>
  <cp:lastModifiedBy>Belmonte Lerma Mauricio  (Codelco-Andina)</cp:lastModifiedBy>
  <cp:revision>11</cp:revision>
  <dcterms:created xsi:type="dcterms:W3CDTF">2013-08-29T03:49:09Z</dcterms:created>
  <dcterms:modified xsi:type="dcterms:W3CDTF">2015-08-31T01:58:48Z</dcterms:modified>
</cp:coreProperties>
</file>